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4" r:id="rId2"/>
    <p:sldId id="284" r:id="rId3"/>
    <p:sldId id="275" r:id="rId4"/>
    <p:sldId id="277" r:id="rId5"/>
    <p:sldId id="278" r:id="rId6"/>
    <p:sldId id="279" r:id="rId7"/>
    <p:sldId id="280" r:id="rId8"/>
    <p:sldId id="281" r:id="rId9"/>
    <p:sldId id="28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D81B-829A-40AF-871F-D6C300D4B66A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0A8F-CF7B-4ED2-B79C-9D1270C5B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D81B-829A-40AF-871F-D6C300D4B66A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0A8F-CF7B-4ED2-B79C-9D1270C5B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D81B-829A-40AF-871F-D6C300D4B66A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0A8F-CF7B-4ED2-B79C-9D1270C5B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D81B-829A-40AF-871F-D6C300D4B66A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0A8F-CF7B-4ED2-B79C-9D1270C5B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D81B-829A-40AF-871F-D6C300D4B66A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0A8F-CF7B-4ED2-B79C-9D1270C5B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D81B-829A-40AF-871F-D6C300D4B66A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0A8F-CF7B-4ED2-B79C-9D1270C5B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D81B-829A-40AF-871F-D6C300D4B66A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0A8F-CF7B-4ED2-B79C-9D1270C5B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D81B-829A-40AF-871F-D6C300D4B66A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0A8F-CF7B-4ED2-B79C-9D1270C5B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D81B-829A-40AF-871F-D6C300D4B66A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0A8F-CF7B-4ED2-B79C-9D1270C5B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D81B-829A-40AF-871F-D6C300D4B66A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0A8F-CF7B-4ED2-B79C-9D1270C5B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D81B-829A-40AF-871F-D6C300D4B66A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94A0A8F-CF7B-4ED2-B79C-9D1270C5B8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40D81B-829A-40AF-871F-D6C300D4B66A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4A0A8F-CF7B-4ED2-B79C-9D1270C5B87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04961E-5163-455D-93F7-EDEA50740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506320"/>
          </a:xfrm>
        </p:spPr>
        <p:txBody>
          <a:bodyPr>
            <a:no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 № 1 «Светлячок»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CF61F6AE-EC9A-4D79-A86C-00EADA5558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847089"/>
            <a:ext cx="5464961" cy="2229984"/>
          </a:xfrm>
          <a:prstGeom prst="rect">
            <a:avLst/>
          </a:prstGeom>
        </p:spPr>
      </p:pic>
      <p:grpSp>
        <p:nvGrpSpPr>
          <p:cNvPr id="9" name="Group 23">
            <a:extLst>
              <a:ext uri="{FF2B5EF4-FFF2-40B4-BE49-F238E27FC236}">
                <a16:creationId xmlns:a16="http://schemas.microsoft.com/office/drawing/2014/main" xmlns="" id="{348127CD-F787-4EC1-85C9-11F98AA37151}"/>
              </a:ext>
            </a:extLst>
          </p:cNvPr>
          <p:cNvGrpSpPr>
            <a:grpSpLocks/>
          </p:cNvGrpSpPr>
          <p:nvPr/>
        </p:nvGrpSpPr>
        <p:grpSpPr bwMode="auto">
          <a:xfrm>
            <a:off x="6588223" y="3457916"/>
            <a:ext cx="2370136" cy="3097212"/>
            <a:chOff x="1716" y="3564"/>
            <a:chExt cx="8883" cy="11613"/>
          </a:xfrm>
        </p:grpSpPr>
        <p:sp>
          <p:nvSpPr>
            <p:cNvPr id="10" name="Freeform 24">
              <a:extLst>
                <a:ext uri="{FF2B5EF4-FFF2-40B4-BE49-F238E27FC236}">
                  <a16:creationId xmlns:a16="http://schemas.microsoft.com/office/drawing/2014/main" xmlns="" id="{FB963452-A05F-4689-AEE0-5B29509D2E07}"/>
                </a:ext>
              </a:extLst>
            </p:cNvPr>
            <p:cNvSpPr>
              <a:spLocks/>
            </p:cNvSpPr>
            <p:nvPr/>
          </p:nvSpPr>
          <p:spPr bwMode="auto">
            <a:xfrm rot="2706543" flipH="1">
              <a:off x="4962" y="10068"/>
              <a:ext cx="4440" cy="1481"/>
            </a:xfrm>
            <a:custGeom>
              <a:avLst/>
              <a:gdLst>
                <a:gd name="T0" fmla="*/ 1466 w 4440"/>
                <a:gd name="T1" fmla="*/ 0 h 1481"/>
                <a:gd name="T2" fmla="*/ 4440 w 4440"/>
                <a:gd name="T3" fmla="*/ 6 h 1481"/>
                <a:gd name="T4" fmla="*/ 2960 w 4440"/>
                <a:gd name="T5" fmla="*/ 1471 h 1481"/>
                <a:gd name="T6" fmla="*/ 0 w 4440"/>
                <a:gd name="T7" fmla="*/ 1481 h 1481"/>
                <a:gd name="T8" fmla="*/ 1466 w 4440"/>
                <a:gd name="T9" fmla="*/ 0 h 14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40"/>
                <a:gd name="T16" fmla="*/ 0 h 1481"/>
                <a:gd name="T17" fmla="*/ 4440 w 4440"/>
                <a:gd name="T18" fmla="*/ 1481 h 14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40" h="1481">
                  <a:moveTo>
                    <a:pt x="1466" y="0"/>
                  </a:moveTo>
                  <a:lnTo>
                    <a:pt x="4440" y="6"/>
                  </a:lnTo>
                  <a:lnTo>
                    <a:pt x="2960" y="1471"/>
                  </a:lnTo>
                  <a:lnTo>
                    <a:pt x="0" y="1481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ED13CE"/>
            </a:solidFill>
            <a:ln w="9525">
              <a:solidFill>
                <a:srgbClr val="ED13C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grpSp>
          <p:nvGrpSpPr>
            <p:cNvPr id="11" name="Group 25">
              <a:extLst>
                <a:ext uri="{FF2B5EF4-FFF2-40B4-BE49-F238E27FC236}">
                  <a16:creationId xmlns:a16="http://schemas.microsoft.com/office/drawing/2014/main" xmlns="" id="{69CB7355-7066-4340-941C-E43D18F201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6" y="3564"/>
              <a:ext cx="8883" cy="11613"/>
              <a:chOff x="1716" y="3564"/>
              <a:chExt cx="8883" cy="11613"/>
            </a:xfrm>
          </p:grpSpPr>
          <p:sp>
            <p:nvSpPr>
              <p:cNvPr id="12" name="Freeform 26">
                <a:extLst>
                  <a:ext uri="{FF2B5EF4-FFF2-40B4-BE49-F238E27FC236}">
                    <a16:creationId xmlns:a16="http://schemas.microsoft.com/office/drawing/2014/main" xmlns="" id="{DF689462-DCB8-4D1A-AA5D-D51C60A79FD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987" y="7233"/>
                <a:ext cx="2955" cy="1497"/>
              </a:xfrm>
              <a:custGeom>
                <a:avLst/>
                <a:gdLst>
                  <a:gd name="T0" fmla="*/ 0 w 2955"/>
                  <a:gd name="T1" fmla="*/ 6 h 1497"/>
                  <a:gd name="T2" fmla="*/ 2955 w 2955"/>
                  <a:gd name="T3" fmla="*/ 0 h 1497"/>
                  <a:gd name="T4" fmla="*/ 1479 w 2955"/>
                  <a:gd name="T5" fmla="*/ 1497 h 1497"/>
                  <a:gd name="T6" fmla="*/ 0 w 2955"/>
                  <a:gd name="T7" fmla="*/ 6 h 14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55"/>
                  <a:gd name="T13" fmla="*/ 0 h 1497"/>
                  <a:gd name="T14" fmla="*/ 2955 w 2955"/>
                  <a:gd name="T15" fmla="*/ 1497 h 14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55" h="1497">
                    <a:moveTo>
                      <a:pt x="0" y="6"/>
                    </a:moveTo>
                    <a:lnTo>
                      <a:pt x="2955" y="0"/>
                    </a:lnTo>
                    <a:lnTo>
                      <a:pt x="1479" y="149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D13CE"/>
              </a:solidFill>
              <a:ln w="9525">
                <a:solidFill>
                  <a:srgbClr val="ED13C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3" name="Freeform 27">
                <a:extLst>
                  <a:ext uri="{FF2B5EF4-FFF2-40B4-BE49-F238E27FC236}">
                    <a16:creationId xmlns:a16="http://schemas.microsoft.com/office/drawing/2014/main" xmlns="" id="{786027CA-0B3E-4EDC-A9A4-8A1C9B31F2B7}"/>
                  </a:ext>
                </a:extLst>
              </p:cNvPr>
              <p:cNvSpPr>
                <a:spLocks/>
              </p:cNvSpPr>
              <p:nvPr/>
            </p:nvSpPr>
            <p:spPr bwMode="auto">
              <a:xfrm rot="-2724814">
                <a:off x="4648" y="7141"/>
                <a:ext cx="2966" cy="2966"/>
              </a:xfrm>
              <a:custGeom>
                <a:avLst/>
                <a:gdLst>
                  <a:gd name="T0" fmla="*/ 0 w 2966"/>
                  <a:gd name="T1" fmla="*/ 7 h 2966"/>
                  <a:gd name="T2" fmla="*/ 2966 w 2966"/>
                  <a:gd name="T3" fmla="*/ 0 h 2966"/>
                  <a:gd name="T4" fmla="*/ 9 w 2966"/>
                  <a:gd name="T5" fmla="*/ 2966 h 2966"/>
                  <a:gd name="T6" fmla="*/ 0 w 2966"/>
                  <a:gd name="T7" fmla="*/ 7 h 29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66"/>
                  <a:gd name="T13" fmla="*/ 0 h 2966"/>
                  <a:gd name="T14" fmla="*/ 2966 w 2966"/>
                  <a:gd name="T15" fmla="*/ 2966 h 29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66" h="2966">
                    <a:moveTo>
                      <a:pt x="0" y="7"/>
                    </a:moveTo>
                    <a:lnTo>
                      <a:pt x="2966" y="0"/>
                    </a:lnTo>
                    <a:lnTo>
                      <a:pt x="9" y="296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ED13CE"/>
              </a:solidFill>
              <a:ln w="9525">
                <a:solidFill>
                  <a:srgbClr val="ED13C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grpSp>
            <p:nvGrpSpPr>
              <p:cNvPr id="14" name="Group 28">
                <a:extLst>
                  <a:ext uri="{FF2B5EF4-FFF2-40B4-BE49-F238E27FC236}">
                    <a16:creationId xmlns:a16="http://schemas.microsoft.com/office/drawing/2014/main" xmlns="" id="{6BBDB6C3-CBBB-486C-819B-E93C438BD8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4656" y="9234"/>
                <a:ext cx="5943" cy="5943"/>
                <a:chOff x="2129" y="7322"/>
                <a:chExt cx="5943" cy="5943"/>
              </a:xfrm>
            </p:grpSpPr>
            <p:sp>
              <p:nvSpPr>
                <p:cNvPr id="17" name="Freeform 29">
                  <a:extLst>
                    <a:ext uri="{FF2B5EF4-FFF2-40B4-BE49-F238E27FC236}">
                      <a16:creationId xmlns:a16="http://schemas.microsoft.com/office/drawing/2014/main" xmlns="" id="{821D2D04-54E0-4D20-AA0C-0F34102D85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599" y="8804"/>
                  <a:ext cx="2991" cy="5931"/>
                </a:xfrm>
                <a:custGeom>
                  <a:avLst/>
                  <a:gdLst>
                    <a:gd name="T0" fmla="*/ 2991 w 2991"/>
                    <a:gd name="T1" fmla="*/ 0 h 5931"/>
                    <a:gd name="T2" fmla="*/ 0 w 2991"/>
                    <a:gd name="T3" fmla="*/ 2984 h 5931"/>
                    <a:gd name="T4" fmla="*/ 30 w 2991"/>
                    <a:gd name="T5" fmla="*/ 2976 h 5931"/>
                    <a:gd name="T6" fmla="*/ 2978 w 2991"/>
                    <a:gd name="T7" fmla="*/ 5931 h 5931"/>
                    <a:gd name="T8" fmla="*/ 2991 w 2991"/>
                    <a:gd name="T9" fmla="*/ 0 h 59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91"/>
                    <a:gd name="T16" fmla="*/ 0 h 5931"/>
                    <a:gd name="T17" fmla="*/ 2991 w 2991"/>
                    <a:gd name="T18" fmla="*/ 5931 h 59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91" h="5931">
                      <a:moveTo>
                        <a:pt x="2991" y="0"/>
                      </a:moveTo>
                      <a:lnTo>
                        <a:pt x="0" y="2984"/>
                      </a:lnTo>
                      <a:lnTo>
                        <a:pt x="30" y="2976"/>
                      </a:lnTo>
                      <a:lnTo>
                        <a:pt x="2978" y="5931"/>
                      </a:lnTo>
                      <a:lnTo>
                        <a:pt x="2991" y="0"/>
                      </a:lnTo>
                      <a:close/>
                    </a:path>
                  </a:pathLst>
                </a:custGeom>
                <a:solidFill>
                  <a:srgbClr val="ED13CE"/>
                </a:solidFill>
                <a:ln w="9525">
                  <a:solidFill>
                    <a:srgbClr val="ED13CE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8" name="Freeform 30">
                  <a:extLst>
                    <a:ext uri="{FF2B5EF4-FFF2-40B4-BE49-F238E27FC236}">
                      <a16:creationId xmlns:a16="http://schemas.microsoft.com/office/drawing/2014/main" xmlns="" id="{6DF15A90-75BD-41B5-8B27-27C63AAAA1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1" y="7322"/>
                  <a:ext cx="2991" cy="5931"/>
                </a:xfrm>
                <a:custGeom>
                  <a:avLst/>
                  <a:gdLst>
                    <a:gd name="T0" fmla="*/ 2991 w 2991"/>
                    <a:gd name="T1" fmla="*/ 0 h 5931"/>
                    <a:gd name="T2" fmla="*/ 0 w 2991"/>
                    <a:gd name="T3" fmla="*/ 2984 h 5931"/>
                    <a:gd name="T4" fmla="*/ 30 w 2991"/>
                    <a:gd name="T5" fmla="*/ 2976 h 5931"/>
                    <a:gd name="T6" fmla="*/ 2978 w 2991"/>
                    <a:gd name="T7" fmla="*/ 5931 h 5931"/>
                    <a:gd name="T8" fmla="*/ 2991 w 2991"/>
                    <a:gd name="T9" fmla="*/ 0 h 59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91"/>
                    <a:gd name="T16" fmla="*/ 0 h 5931"/>
                    <a:gd name="T17" fmla="*/ 2991 w 2991"/>
                    <a:gd name="T18" fmla="*/ 5931 h 59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91" h="5931">
                      <a:moveTo>
                        <a:pt x="2991" y="0"/>
                      </a:moveTo>
                      <a:lnTo>
                        <a:pt x="0" y="2984"/>
                      </a:lnTo>
                      <a:lnTo>
                        <a:pt x="30" y="2976"/>
                      </a:lnTo>
                      <a:lnTo>
                        <a:pt x="2978" y="5931"/>
                      </a:lnTo>
                      <a:lnTo>
                        <a:pt x="2991" y="0"/>
                      </a:lnTo>
                      <a:close/>
                    </a:path>
                  </a:pathLst>
                </a:custGeom>
                <a:solidFill>
                  <a:srgbClr val="ED13CE"/>
                </a:solidFill>
                <a:ln w="9525">
                  <a:solidFill>
                    <a:srgbClr val="ED13CE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</p:grpSp>
          <p:sp>
            <p:nvSpPr>
              <p:cNvPr id="15" name="Freeform 31">
                <a:extLst>
                  <a:ext uri="{FF2B5EF4-FFF2-40B4-BE49-F238E27FC236}">
                    <a16:creationId xmlns:a16="http://schemas.microsoft.com/office/drawing/2014/main" xmlns="" id="{5CD58E7F-D43B-4E40-8BD8-03B20D0A73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" y="3564"/>
                <a:ext cx="2961" cy="2961"/>
              </a:xfrm>
              <a:custGeom>
                <a:avLst/>
                <a:gdLst>
                  <a:gd name="T0" fmla="*/ 0 w 2961"/>
                  <a:gd name="T1" fmla="*/ 1491 h 2961"/>
                  <a:gd name="T2" fmla="*/ 1476 w 2961"/>
                  <a:gd name="T3" fmla="*/ 0 h 2961"/>
                  <a:gd name="T4" fmla="*/ 2961 w 2961"/>
                  <a:gd name="T5" fmla="*/ 1488 h 2961"/>
                  <a:gd name="T6" fmla="*/ 1494 w 2961"/>
                  <a:gd name="T7" fmla="*/ 2961 h 2961"/>
                  <a:gd name="T8" fmla="*/ 0 w 2961"/>
                  <a:gd name="T9" fmla="*/ 1491 h 29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1"/>
                  <a:gd name="T16" fmla="*/ 0 h 2961"/>
                  <a:gd name="T17" fmla="*/ 2961 w 2961"/>
                  <a:gd name="T18" fmla="*/ 2961 h 29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1" h="2961">
                    <a:moveTo>
                      <a:pt x="0" y="1491"/>
                    </a:moveTo>
                    <a:lnTo>
                      <a:pt x="1476" y="0"/>
                    </a:lnTo>
                    <a:lnTo>
                      <a:pt x="2961" y="1488"/>
                    </a:lnTo>
                    <a:lnTo>
                      <a:pt x="1494" y="2961"/>
                    </a:lnTo>
                    <a:lnTo>
                      <a:pt x="0" y="1491"/>
                    </a:lnTo>
                    <a:close/>
                  </a:path>
                </a:pathLst>
              </a:custGeom>
              <a:solidFill>
                <a:srgbClr val="ED13CE"/>
              </a:solidFill>
              <a:ln w="9525">
                <a:solidFill>
                  <a:srgbClr val="ED13C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6" name="Freeform 32">
                <a:extLst>
                  <a:ext uri="{FF2B5EF4-FFF2-40B4-BE49-F238E27FC236}">
                    <a16:creationId xmlns:a16="http://schemas.microsoft.com/office/drawing/2014/main" xmlns="" id="{A09C9138-E9E3-4D76-945C-D0A8C0356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1" y="6519"/>
                <a:ext cx="2955" cy="1497"/>
              </a:xfrm>
              <a:custGeom>
                <a:avLst/>
                <a:gdLst>
                  <a:gd name="T0" fmla="*/ 0 w 2955"/>
                  <a:gd name="T1" fmla="*/ 6 h 1497"/>
                  <a:gd name="T2" fmla="*/ 2955 w 2955"/>
                  <a:gd name="T3" fmla="*/ 0 h 1497"/>
                  <a:gd name="T4" fmla="*/ 1479 w 2955"/>
                  <a:gd name="T5" fmla="*/ 1497 h 1497"/>
                  <a:gd name="T6" fmla="*/ 0 w 2955"/>
                  <a:gd name="T7" fmla="*/ 6 h 14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55"/>
                  <a:gd name="T13" fmla="*/ 0 h 1497"/>
                  <a:gd name="T14" fmla="*/ 2955 w 2955"/>
                  <a:gd name="T15" fmla="*/ 1497 h 14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55" h="1497">
                    <a:moveTo>
                      <a:pt x="0" y="6"/>
                    </a:moveTo>
                    <a:lnTo>
                      <a:pt x="2955" y="0"/>
                    </a:lnTo>
                    <a:lnTo>
                      <a:pt x="1479" y="149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D13CE"/>
              </a:solidFill>
              <a:ln w="9525">
                <a:solidFill>
                  <a:srgbClr val="ED13C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10B9069-C555-400D-83B9-16F9F1996CC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573016"/>
            <a:ext cx="3178696" cy="3122016"/>
          </a:xfrm>
          <a:prstGeom prst="rect">
            <a:avLst/>
          </a:prstGeom>
        </p:spPr>
      </p:pic>
      <p:grpSp>
        <p:nvGrpSpPr>
          <p:cNvPr id="19" name="Group 23">
            <a:extLst>
              <a:ext uri="{FF2B5EF4-FFF2-40B4-BE49-F238E27FC236}">
                <a16:creationId xmlns:a16="http://schemas.microsoft.com/office/drawing/2014/main" xmlns="" id="{832D482A-D17C-4C21-B0EB-757BAE7A5BCF}"/>
              </a:ext>
            </a:extLst>
          </p:cNvPr>
          <p:cNvGrpSpPr>
            <a:grpSpLocks/>
          </p:cNvGrpSpPr>
          <p:nvPr/>
        </p:nvGrpSpPr>
        <p:grpSpPr bwMode="auto">
          <a:xfrm>
            <a:off x="6740623" y="3610316"/>
            <a:ext cx="2370136" cy="3097212"/>
            <a:chOff x="1716" y="3564"/>
            <a:chExt cx="8883" cy="11613"/>
          </a:xfrm>
        </p:grpSpPr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xmlns="" id="{DEAD63E9-7C1B-4323-947E-908154DA3109}"/>
                </a:ext>
              </a:extLst>
            </p:cNvPr>
            <p:cNvSpPr>
              <a:spLocks/>
            </p:cNvSpPr>
            <p:nvPr/>
          </p:nvSpPr>
          <p:spPr bwMode="auto">
            <a:xfrm rot="2706543" flipH="1">
              <a:off x="4962" y="10068"/>
              <a:ext cx="4440" cy="1481"/>
            </a:xfrm>
            <a:custGeom>
              <a:avLst/>
              <a:gdLst>
                <a:gd name="T0" fmla="*/ 1466 w 4440"/>
                <a:gd name="T1" fmla="*/ 0 h 1481"/>
                <a:gd name="T2" fmla="*/ 4440 w 4440"/>
                <a:gd name="T3" fmla="*/ 6 h 1481"/>
                <a:gd name="T4" fmla="*/ 2960 w 4440"/>
                <a:gd name="T5" fmla="*/ 1471 h 1481"/>
                <a:gd name="T6" fmla="*/ 0 w 4440"/>
                <a:gd name="T7" fmla="*/ 1481 h 1481"/>
                <a:gd name="T8" fmla="*/ 1466 w 4440"/>
                <a:gd name="T9" fmla="*/ 0 h 14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40"/>
                <a:gd name="T16" fmla="*/ 0 h 1481"/>
                <a:gd name="T17" fmla="*/ 4440 w 4440"/>
                <a:gd name="T18" fmla="*/ 1481 h 14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40" h="1481">
                  <a:moveTo>
                    <a:pt x="1466" y="0"/>
                  </a:moveTo>
                  <a:lnTo>
                    <a:pt x="4440" y="6"/>
                  </a:lnTo>
                  <a:lnTo>
                    <a:pt x="2960" y="1471"/>
                  </a:lnTo>
                  <a:lnTo>
                    <a:pt x="0" y="1481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ED13CE"/>
            </a:solidFill>
            <a:ln w="9525">
              <a:solidFill>
                <a:srgbClr val="ED13C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grpSp>
          <p:nvGrpSpPr>
            <p:cNvPr id="21" name="Group 25">
              <a:extLst>
                <a:ext uri="{FF2B5EF4-FFF2-40B4-BE49-F238E27FC236}">
                  <a16:creationId xmlns:a16="http://schemas.microsoft.com/office/drawing/2014/main" xmlns="" id="{F8921928-0BB1-4A8E-9CFD-58D718BA06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6" y="3564"/>
              <a:ext cx="8883" cy="11613"/>
              <a:chOff x="1716" y="3564"/>
              <a:chExt cx="8883" cy="11613"/>
            </a:xfrm>
          </p:grpSpPr>
          <p:sp>
            <p:nvSpPr>
              <p:cNvPr id="22" name="Freeform 26">
                <a:extLst>
                  <a:ext uri="{FF2B5EF4-FFF2-40B4-BE49-F238E27FC236}">
                    <a16:creationId xmlns:a16="http://schemas.microsoft.com/office/drawing/2014/main" xmlns="" id="{4E1D7FAD-126B-4B55-BFD0-948D99496A4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987" y="7233"/>
                <a:ext cx="2955" cy="1497"/>
              </a:xfrm>
              <a:custGeom>
                <a:avLst/>
                <a:gdLst>
                  <a:gd name="T0" fmla="*/ 0 w 2955"/>
                  <a:gd name="T1" fmla="*/ 6 h 1497"/>
                  <a:gd name="T2" fmla="*/ 2955 w 2955"/>
                  <a:gd name="T3" fmla="*/ 0 h 1497"/>
                  <a:gd name="T4" fmla="*/ 1479 w 2955"/>
                  <a:gd name="T5" fmla="*/ 1497 h 1497"/>
                  <a:gd name="T6" fmla="*/ 0 w 2955"/>
                  <a:gd name="T7" fmla="*/ 6 h 14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55"/>
                  <a:gd name="T13" fmla="*/ 0 h 1497"/>
                  <a:gd name="T14" fmla="*/ 2955 w 2955"/>
                  <a:gd name="T15" fmla="*/ 1497 h 14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55" h="1497">
                    <a:moveTo>
                      <a:pt x="0" y="6"/>
                    </a:moveTo>
                    <a:lnTo>
                      <a:pt x="2955" y="0"/>
                    </a:lnTo>
                    <a:lnTo>
                      <a:pt x="1479" y="149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D13CE"/>
              </a:solidFill>
              <a:ln w="9525">
                <a:solidFill>
                  <a:srgbClr val="ED13C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23" name="Freeform 27">
                <a:extLst>
                  <a:ext uri="{FF2B5EF4-FFF2-40B4-BE49-F238E27FC236}">
                    <a16:creationId xmlns:a16="http://schemas.microsoft.com/office/drawing/2014/main" xmlns="" id="{5E5B4B5D-06BB-454C-AF1E-D983AD41F877}"/>
                  </a:ext>
                </a:extLst>
              </p:cNvPr>
              <p:cNvSpPr>
                <a:spLocks/>
              </p:cNvSpPr>
              <p:nvPr/>
            </p:nvSpPr>
            <p:spPr bwMode="auto">
              <a:xfrm rot="-2724814">
                <a:off x="4648" y="7141"/>
                <a:ext cx="2966" cy="2966"/>
              </a:xfrm>
              <a:custGeom>
                <a:avLst/>
                <a:gdLst>
                  <a:gd name="T0" fmla="*/ 0 w 2966"/>
                  <a:gd name="T1" fmla="*/ 7 h 2966"/>
                  <a:gd name="T2" fmla="*/ 2966 w 2966"/>
                  <a:gd name="T3" fmla="*/ 0 h 2966"/>
                  <a:gd name="T4" fmla="*/ 9 w 2966"/>
                  <a:gd name="T5" fmla="*/ 2966 h 2966"/>
                  <a:gd name="T6" fmla="*/ 0 w 2966"/>
                  <a:gd name="T7" fmla="*/ 7 h 29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66"/>
                  <a:gd name="T13" fmla="*/ 0 h 2966"/>
                  <a:gd name="T14" fmla="*/ 2966 w 2966"/>
                  <a:gd name="T15" fmla="*/ 2966 h 29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66" h="2966">
                    <a:moveTo>
                      <a:pt x="0" y="7"/>
                    </a:moveTo>
                    <a:lnTo>
                      <a:pt x="2966" y="0"/>
                    </a:lnTo>
                    <a:lnTo>
                      <a:pt x="9" y="296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ED13CE"/>
              </a:solidFill>
              <a:ln w="9525">
                <a:solidFill>
                  <a:srgbClr val="ED13C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grpSp>
            <p:nvGrpSpPr>
              <p:cNvPr id="24" name="Group 28">
                <a:extLst>
                  <a:ext uri="{FF2B5EF4-FFF2-40B4-BE49-F238E27FC236}">
                    <a16:creationId xmlns:a16="http://schemas.microsoft.com/office/drawing/2014/main" xmlns="" id="{5AB89B52-AC77-4C80-B80A-6D78198D25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4656" y="9234"/>
                <a:ext cx="5943" cy="5943"/>
                <a:chOff x="2129" y="7322"/>
                <a:chExt cx="5943" cy="5943"/>
              </a:xfrm>
            </p:grpSpPr>
            <p:sp>
              <p:nvSpPr>
                <p:cNvPr id="27" name="Freeform 29">
                  <a:extLst>
                    <a:ext uri="{FF2B5EF4-FFF2-40B4-BE49-F238E27FC236}">
                      <a16:creationId xmlns:a16="http://schemas.microsoft.com/office/drawing/2014/main" xmlns="" id="{7B225A2F-B57A-4BCD-8750-AF9B9E1904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599" y="8804"/>
                  <a:ext cx="2991" cy="5931"/>
                </a:xfrm>
                <a:custGeom>
                  <a:avLst/>
                  <a:gdLst>
                    <a:gd name="T0" fmla="*/ 2991 w 2991"/>
                    <a:gd name="T1" fmla="*/ 0 h 5931"/>
                    <a:gd name="T2" fmla="*/ 0 w 2991"/>
                    <a:gd name="T3" fmla="*/ 2984 h 5931"/>
                    <a:gd name="T4" fmla="*/ 30 w 2991"/>
                    <a:gd name="T5" fmla="*/ 2976 h 5931"/>
                    <a:gd name="T6" fmla="*/ 2978 w 2991"/>
                    <a:gd name="T7" fmla="*/ 5931 h 5931"/>
                    <a:gd name="T8" fmla="*/ 2991 w 2991"/>
                    <a:gd name="T9" fmla="*/ 0 h 59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91"/>
                    <a:gd name="T16" fmla="*/ 0 h 5931"/>
                    <a:gd name="T17" fmla="*/ 2991 w 2991"/>
                    <a:gd name="T18" fmla="*/ 5931 h 59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91" h="5931">
                      <a:moveTo>
                        <a:pt x="2991" y="0"/>
                      </a:moveTo>
                      <a:lnTo>
                        <a:pt x="0" y="2984"/>
                      </a:lnTo>
                      <a:lnTo>
                        <a:pt x="30" y="2976"/>
                      </a:lnTo>
                      <a:lnTo>
                        <a:pt x="2978" y="5931"/>
                      </a:lnTo>
                      <a:lnTo>
                        <a:pt x="2991" y="0"/>
                      </a:lnTo>
                      <a:close/>
                    </a:path>
                  </a:pathLst>
                </a:custGeom>
                <a:solidFill>
                  <a:srgbClr val="ED13CE"/>
                </a:solidFill>
                <a:ln w="9525">
                  <a:solidFill>
                    <a:srgbClr val="ED13CE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8" name="Freeform 30">
                  <a:extLst>
                    <a:ext uri="{FF2B5EF4-FFF2-40B4-BE49-F238E27FC236}">
                      <a16:creationId xmlns:a16="http://schemas.microsoft.com/office/drawing/2014/main" xmlns="" id="{FCF280F7-ADAE-49E1-8106-1595CB2126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1" y="7322"/>
                  <a:ext cx="2991" cy="5931"/>
                </a:xfrm>
                <a:custGeom>
                  <a:avLst/>
                  <a:gdLst>
                    <a:gd name="T0" fmla="*/ 2991 w 2991"/>
                    <a:gd name="T1" fmla="*/ 0 h 5931"/>
                    <a:gd name="T2" fmla="*/ 0 w 2991"/>
                    <a:gd name="T3" fmla="*/ 2984 h 5931"/>
                    <a:gd name="T4" fmla="*/ 30 w 2991"/>
                    <a:gd name="T5" fmla="*/ 2976 h 5931"/>
                    <a:gd name="T6" fmla="*/ 2978 w 2991"/>
                    <a:gd name="T7" fmla="*/ 5931 h 5931"/>
                    <a:gd name="T8" fmla="*/ 2991 w 2991"/>
                    <a:gd name="T9" fmla="*/ 0 h 59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91"/>
                    <a:gd name="T16" fmla="*/ 0 h 5931"/>
                    <a:gd name="T17" fmla="*/ 2991 w 2991"/>
                    <a:gd name="T18" fmla="*/ 5931 h 59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91" h="5931">
                      <a:moveTo>
                        <a:pt x="2991" y="0"/>
                      </a:moveTo>
                      <a:lnTo>
                        <a:pt x="0" y="2984"/>
                      </a:lnTo>
                      <a:lnTo>
                        <a:pt x="30" y="2976"/>
                      </a:lnTo>
                      <a:lnTo>
                        <a:pt x="2978" y="5931"/>
                      </a:lnTo>
                      <a:lnTo>
                        <a:pt x="2991" y="0"/>
                      </a:lnTo>
                      <a:close/>
                    </a:path>
                  </a:pathLst>
                </a:custGeom>
                <a:solidFill>
                  <a:srgbClr val="ED13CE"/>
                </a:solidFill>
                <a:ln w="9525">
                  <a:solidFill>
                    <a:srgbClr val="ED13CE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</p:grpSp>
          <p:sp>
            <p:nvSpPr>
              <p:cNvPr id="25" name="Freeform 31">
                <a:extLst>
                  <a:ext uri="{FF2B5EF4-FFF2-40B4-BE49-F238E27FC236}">
                    <a16:creationId xmlns:a16="http://schemas.microsoft.com/office/drawing/2014/main" xmlns="" id="{B4ED6892-BDDD-426C-B5DB-F71191DF18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" y="3564"/>
                <a:ext cx="2961" cy="2961"/>
              </a:xfrm>
              <a:custGeom>
                <a:avLst/>
                <a:gdLst>
                  <a:gd name="T0" fmla="*/ 0 w 2961"/>
                  <a:gd name="T1" fmla="*/ 1491 h 2961"/>
                  <a:gd name="T2" fmla="*/ 1476 w 2961"/>
                  <a:gd name="T3" fmla="*/ 0 h 2961"/>
                  <a:gd name="T4" fmla="*/ 2961 w 2961"/>
                  <a:gd name="T5" fmla="*/ 1488 h 2961"/>
                  <a:gd name="T6" fmla="*/ 1494 w 2961"/>
                  <a:gd name="T7" fmla="*/ 2961 h 2961"/>
                  <a:gd name="T8" fmla="*/ 0 w 2961"/>
                  <a:gd name="T9" fmla="*/ 1491 h 29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1"/>
                  <a:gd name="T16" fmla="*/ 0 h 2961"/>
                  <a:gd name="T17" fmla="*/ 2961 w 2961"/>
                  <a:gd name="T18" fmla="*/ 2961 h 29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1" h="2961">
                    <a:moveTo>
                      <a:pt x="0" y="1491"/>
                    </a:moveTo>
                    <a:lnTo>
                      <a:pt x="1476" y="0"/>
                    </a:lnTo>
                    <a:lnTo>
                      <a:pt x="2961" y="1488"/>
                    </a:lnTo>
                    <a:lnTo>
                      <a:pt x="1494" y="2961"/>
                    </a:lnTo>
                    <a:lnTo>
                      <a:pt x="0" y="1491"/>
                    </a:lnTo>
                    <a:close/>
                  </a:path>
                </a:pathLst>
              </a:custGeom>
              <a:solidFill>
                <a:srgbClr val="ED13CE"/>
              </a:solidFill>
              <a:ln w="9525">
                <a:solidFill>
                  <a:srgbClr val="ED13C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26" name="Freeform 32">
                <a:extLst>
                  <a:ext uri="{FF2B5EF4-FFF2-40B4-BE49-F238E27FC236}">
                    <a16:creationId xmlns:a16="http://schemas.microsoft.com/office/drawing/2014/main" xmlns="" id="{B187AED4-CEB0-403C-88F5-9977566825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1" y="6519"/>
                <a:ext cx="2955" cy="1497"/>
              </a:xfrm>
              <a:custGeom>
                <a:avLst/>
                <a:gdLst>
                  <a:gd name="T0" fmla="*/ 0 w 2955"/>
                  <a:gd name="T1" fmla="*/ 6 h 1497"/>
                  <a:gd name="T2" fmla="*/ 2955 w 2955"/>
                  <a:gd name="T3" fmla="*/ 0 h 1497"/>
                  <a:gd name="T4" fmla="*/ 1479 w 2955"/>
                  <a:gd name="T5" fmla="*/ 1497 h 1497"/>
                  <a:gd name="T6" fmla="*/ 0 w 2955"/>
                  <a:gd name="T7" fmla="*/ 6 h 14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55"/>
                  <a:gd name="T13" fmla="*/ 0 h 1497"/>
                  <a:gd name="T14" fmla="*/ 2955 w 2955"/>
                  <a:gd name="T15" fmla="*/ 1497 h 14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55" h="1497">
                    <a:moveTo>
                      <a:pt x="0" y="6"/>
                    </a:moveTo>
                    <a:lnTo>
                      <a:pt x="2955" y="0"/>
                    </a:lnTo>
                    <a:lnTo>
                      <a:pt x="1479" y="149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D13CE"/>
              </a:solidFill>
              <a:ln w="9525">
                <a:solidFill>
                  <a:srgbClr val="ED13C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622338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27D439-15AC-4E2D-BEDC-6A2C47F30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Танграм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7773A77-599D-46C3-BDD1-C40AE1EA6598}"/>
              </a:ext>
            </a:extLst>
          </p:cNvPr>
          <p:cNvSpPr/>
          <p:nvPr/>
        </p:nvSpPr>
        <p:spPr>
          <a:xfrm>
            <a:off x="3131840" y="2276872"/>
            <a:ext cx="5400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Танграм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это геометрическая головоломка, которая состоит из плоскостных геометрических фигур, полученных делением квадрата на семь частей. Два больших треугольника, один средний, два маленьких треугольника, и два четырёхугольника – квадрат и параллелограмм. Эти фигуры складываются определенным образом для получения другой более сложной фигуры, изображающей людей, животных, птиц, транспорт и т.д. Фигура которую необходимо получить чаще всего задается в виде силуэта или внешнего контура. </a:t>
            </a:r>
            <a:endParaRPr lang="ru-RU" sz="1400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xmlns="" id="{C400DEB1-56FC-4A68-98E5-3EAE73C9FC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0758" y="4949526"/>
            <a:ext cx="2933333" cy="153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0489E47-53B6-41A3-B554-4150175B684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186660"/>
            <a:ext cx="2527458" cy="248468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9005BEB-6D93-4FE8-895E-5DCEAF0B786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0201" y="4959314"/>
            <a:ext cx="1481456" cy="13534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5493665-08C7-4CAA-B245-073CEC958E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10764" r="53802" b="55412"/>
          <a:stretch/>
        </p:blipFill>
        <p:spPr>
          <a:xfrm>
            <a:off x="5832140" y="4816295"/>
            <a:ext cx="2624958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3882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3020FC-1901-4E0F-81A8-AE41817E7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Немного истории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3EA7A6A-0708-441B-9D6D-2FA72ECC811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274" y="1833089"/>
            <a:ext cx="1051382" cy="1637457"/>
          </a:xfrm>
          <a:prstGeom prst="rect">
            <a:avLst/>
          </a:prstGeo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BEFE78EC-8516-4A5B-A081-20EEA60B2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2060848"/>
            <a:ext cx="7211144" cy="460851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Почти две с половиной тысячи лет тому назад у немолодого императора Китая родился долгожданный сын и наследник. Шли годы. Мальчик рос здоровым и сообразительным не по годам. Но одно беспокоило старого императора: его сын, будущий властелин огромной страны, не хотел учиться. Мальчику доставляло большее удовольствие целый день забавляться игрушками. И тогда, император призвал к себе трех мудрецов, один, из которых был известен, как, великий математик, другой прославился, как художник, а третий, был знаменитым философом, и повелел им придумать игру, забавляясь которой, его сын постиг бы начала математики, научился смотреть на окружающий мир пристальными глазами художника, стал бы терпеливым, как истинный философ и понял бы, что зачастую сложные вещи состоят из простых вещей.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Три мудреца придумали головоломку «Ши-Чао-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Тю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» — квадрат, разрезанный на семь частей.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5142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073612-2E28-4B91-86F3-FDAA52D6B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значимость игры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E0BA05CA-B500-4B01-B70B-2A3207180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3844" y="3660532"/>
            <a:ext cx="1865227" cy="200071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9B5626B-D79D-44F9-B5FB-46B315D3C1F2}"/>
              </a:ext>
            </a:extLst>
          </p:cNvPr>
          <p:cNvSpPr/>
          <p:nvPr/>
        </p:nvSpPr>
        <p:spPr>
          <a:xfrm>
            <a:off x="2699792" y="2060848"/>
            <a:ext cx="6000364" cy="3769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 - головоломка «</a:t>
            </a:r>
            <a:r>
              <a:rPr lang="ru-RU" sz="1400" dirty="0" err="1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Танграм</a:t>
            </a:r>
            <a:r>
              <a:rPr lang="ru-RU" sz="14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помогает: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‒ формировать восприятие цвета, формы, размера;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‒ закрепить навык работы со схемой (как в команде, так и самостоятельно);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‒ анализировать изображение (схему), выделять геометрические фигуры; разбивать целый объект на части и составлять из элементов заданную модель различными способами;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‒ развивать логическое, образное, ассоциативное, пространственное и конструктивное мышление; произвольное внимание; воображение; память; речь; сообразительность;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‒ а также эмоционально – волевые качества, усидчивость, терпение, настойчивость и аккуратность, умение концентрироваться на деталях;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‒ выработать навыки работы с инструкциями, игры по правилам,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‒ решать практические задачи;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‒ воспитывать ответственность, серьезное отношение к выполнению поставленной задачи;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‒ развить коммуникативные навыки.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0413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1AF939-95D0-4C3A-9F9C-75CF71EC8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игры своими руками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8E678CC-38DB-4B2E-85BB-7C773033FA1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0206" y="1991565"/>
            <a:ext cx="3055690" cy="280755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58867E8-6BB0-4B5E-99AD-9ECEB5BEBAFE}"/>
              </a:ext>
            </a:extLst>
          </p:cNvPr>
          <p:cNvSpPr/>
          <p:nvPr/>
        </p:nvSpPr>
        <p:spPr>
          <a:xfrm>
            <a:off x="4321400" y="2348880"/>
            <a:ext cx="3490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Приготовьте квадратный лист картона, карандаш, линейку и ножницы.</a:t>
            </a:r>
          </a:p>
          <a:p>
            <a:pPr lvl="0">
              <a:lnSpc>
                <a:spcPct val="90000"/>
              </a:lnSpc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Разделите квадрат на 7 частей, как это показано на рисунке.</a:t>
            </a:r>
          </a:p>
          <a:p>
            <a:pPr lvl="0">
              <a:lnSpc>
                <a:spcPct val="90000"/>
              </a:lnSpc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Аккуратно вырежьте ножницами каждую часть головоломки.</a:t>
            </a:r>
          </a:p>
        </p:txBody>
      </p:sp>
    </p:spTree>
    <p:extLst>
      <p:ext uri="{BB962C8B-B14F-4D97-AF65-F5344CB8AC3E}">
        <p14:creationId xmlns:p14="http://schemas.microsoft.com/office/powerpoint/2010/main" xmlns="" val="716761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C3F33D-05A7-4E45-9026-D6E9BA178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 «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Танграм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63AD987-2E18-4926-A767-597262DAC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решения этой головоломки необходимо соблюдать условия: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1" indent="0" algn="just">
              <a:buNone/>
              <a:tabLst>
                <a:tab pos="457200" algn="l"/>
              </a:tabLs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нужно использовать все семь фигур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танграма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lvl="1" indent="0" algn="just">
              <a:buNone/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фигуры нельзя накладывать друг на друга.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элементы фигур должны примыкать один к другому</a:t>
            </a:r>
            <a:b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начинать нужно с того, чтобы найти место самого   большого  треугольника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0017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69F567-4851-40B2-85FB-73380C10D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16800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же играть?</a:t>
            </a:r>
            <a:r>
              <a:rPr lang="ru-RU" sz="4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77CBFBF-3C58-4F69-A7AE-7C0DB6DD9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2880320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Игру можно освоить в 7 этапов («семь дощечек мастерства»):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«Первая дощечка мастерства»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анализ частей головоломки.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треугольников (2 больших, 1 средний и 2 малых)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квадрат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параллелограмм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«Вторая дощечка мастерства»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составление несложных фигур из 2 – 3 и более деталей.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«Третья дощечка мастерства» -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наложение фигур на схему в натуральную величину.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«Четвертая дощечка мастерства»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составление фигур по схеме.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 «Пятая дощечка мастерства» -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составление фигур по контурной схеме (силуэту).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«Шестая дощечка мастерства» -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нескольких комплектов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Танграма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составления сюжетной картинки.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«Седьмая дощечка мастерства» -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составить с</a:t>
            </a:r>
            <a:r>
              <a:rPr lang="ru-RU" sz="14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хематичное изображение предметов по картинке.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6514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288650-76D6-4D99-BB36-CF8C8C5BB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xmlns="" id="{05DD9575-073F-4616-993E-F2D229801C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18383" y="4869160"/>
            <a:ext cx="2482017" cy="186151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3D57EC3-2568-44D6-9865-966BB755CD9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283" y="968526"/>
            <a:ext cx="3069000" cy="23017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FF433C8-0565-470A-8C13-DA75D4F6AD0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4076" y="4302730"/>
            <a:ext cx="2482020" cy="18615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3840125-30EB-4E1F-B6CF-28D9111E9B1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511" y="968526"/>
            <a:ext cx="3288021" cy="24660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6CB3202-9A04-4FBC-8DAE-DFF5D1A7859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35703" y="2800834"/>
            <a:ext cx="2788181" cy="187406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3F39330-DA4C-48A9-9014-4303E9140C7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8284" y="3737867"/>
            <a:ext cx="3271063" cy="246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530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5F53D9-3FEE-4D27-AA5E-80D76E0E6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D60FDB9-DB3A-4F48-8BA0-B8C19722E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055272F-56A3-489A-8451-E82CF8F5F13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7" y="2492896"/>
            <a:ext cx="2214132" cy="350274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3630490-15D0-459C-A5D4-169BDE31AB68}"/>
              </a:ext>
            </a:extLst>
          </p:cNvPr>
          <p:cNvSpPr/>
          <p:nvPr/>
        </p:nvSpPr>
        <p:spPr>
          <a:xfrm rot="10800000" flipV="1">
            <a:off x="899591" y="3425710"/>
            <a:ext cx="5568733" cy="1852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Уважаемые педагоги, благодарю Вас за участие, и за Вашу фантазию!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всем за внимание.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8889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414</TotalTime>
  <Words>480</Words>
  <Application>Microsoft Office PowerPoint</Application>
  <PresentationFormat>Экран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Муниципальное бюджетное дошкольное образовательное учреждение Детский сад  № 1 «Светлячок» </vt:lpstr>
      <vt:lpstr>Танграм</vt:lpstr>
      <vt:lpstr>Немного истории</vt:lpstr>
      <vt:lpstr>Педагогическая значимость игры</vt:lpstr>
      <vt:lpstr>Изготовление игры своими руками</vt:lpstr>
      <vt:lpstr>Правила игры «Танграм»</vt:lpstr>
      <vt:lpstr>Как же играть? 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lenovo</cp:lastModifiedBy>
  <cp:revision>46</cp:revision>
  <dcterms:created xsi:type="dcterms:W3CDTF">2014-07-28T01:56:40Z</dcterms:created>
  <dcterms:modified xsi:type="dcterms:W3CDTF">2022-02-10T13:37:43Z</dcterms:modified>
</cp:coreProperties>
</file>